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777" r:id="rId2"/>
    <p:sldId id="778" r:id="rId3"/>
    <p:sldId id="779" r:id="rId4"/>
    <p:sldId id="780" r:id="rId5"/>
    <p:sldId id="781" r:id="rId6"/>
    <p:sldId id="785" r:id="rId7"/>
    <p:sldId id="786" r:id="rId8"/>
  </p:sldIdLst>
  <p:sldSz cx="10287000" cy="6858000" type="35mm"/>
  <p:notesSz cx="6858000" cy="918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66CCFF"/>
    <a:srgbClr val="00CC00"/>
    <a:srgbClr val="006600"/>
    <a:srgbClr val="CC00FF"/>
    <a:srgbClr val="3399FF"/>
    <a:srgbClr val="FF3300"/>
    <a:srgbClr val="FF505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1" autoAdjust="0"/>
    <p:restoredTop sz="94660"/>
  </p:normalViewPr>
  <p:slideViewPr>
    <p:cSldViewPr>
      <p:cViewPr varScale="1">
        <p:scale>
          <a:sx n="71" d="100"/>
          <a:sy n="71" d="100"/>
        </p:scale>
        <p:origin x="-822" y="-90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348"/>
    </p:cViewPr>
  </p:sorterViewPr>
  <p:notesViewPr>
    <p:cSldViewPr>
      <p:cViewPr varScale="1">
        <p:scale>
          <a:sx n="60" d="100"/>
          <a:sy n="60" d="100"/>
        </p:scale>
        <p:origin x="-1764" y="-84"/>
      </p:cViewPr>
      <p:guideLst>
        <p:guide orient="horz" pos="2891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13500" y="8785225"/>
            <a:ext cx="387350" cy="3032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B1BEF943-624D-49C3-B364-E225A6CF7E9A}" type="slidenum">
              <a:rPr lang="en-US" sz="1400">
                <a:solidFill>
                  <a:schemeClr val="tx1"/>
                </a:solidFill>
                <a:latin typeface="Times New Roman" pitchFamily="18" charset="0"/>
              </a:rPr>
              <a:pPr algn="r" eaLnBrk="0" hangingPunct="0">
                <a:defRPr/>
              </a:pPr>
              <a:t>‹#›</a:t>
            </a:fld>
            <a:endParaRPr lang="en-US" sz="1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0863"/>
            <a:ext cx="5029200" cy="413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695325"/>
            <a:ext cx="5143500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413500" y="8785225"/>
            <a:ext cx="387350" cy="3032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A16947C8-C99D-42CE-ABA7-BA53714A1896}" type="slidenum">
              <a:rPr lang="en-US" sz="1400">
                <a:solidFill>
                  <a:schemeClr val="tx1"/>
                </a:solidFill>
                <a:latin typeface="Times New Roman" pitchFamily="18" charset="0"/>
              </a:rPr>
              <a:pPr algn="r" eaLnBrk="0" hangingPunct="0">
                <a:defRPr/>
              </a:pPr>
              <a:t>‹#›</a:t>
            </a:fld>
            <a:endParaRPr lang="en-US" sz="1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4838" y="266700"/>
            <a:ext cx="1943100" cy="5524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25538" y="266700"/>
            <a:ext cx="5676900" cy="5524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5538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5713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rgbClr val="3399FF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5538" y="266700"/>
            <a:ext cx="7772400" cy="1104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 Text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25538" y="1676400"/>
            <a:ext cx="772795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028" name="Group 8"/>
          <p:cNvGrpSpPr>
            <a:grpSpLocks/>
          </p:cNvGrpSpPr>
          <p:nvPr/>
        </p:nvGrpSpPr>
        <p:grpSpPr bwMode="auto">
          <a:xfrm>
            <a:off x="342900" y="5867400"/>
            <a:ext cx="1025525" cy="839788"/>
            <a:chOff x="339" y="3552"/>
            <a:chExt cx="646" cy="529"/>
          </a:xfrm>
        </p:grpSpPr>
        <p:sp>
          <p:nvSpPr>
            <p:cNvPr id="2" name="Freeform 4"/>
            <p:cNvSpPr>
              <a:spLocks/>
            </p:cNvSpPr>
            <p:nvPr/>
          </p:nvSpPr>
          <p:spPr bwMode="auto">
            <a:xfrm>
              <a:off x="351" y="3552"/>
              <a:ext cx="235" cy="52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07" y="0"/>
                </a:cxn>
                <a:cxn ang="0">
                  <a:pos x="225" y="9"/>
                </a:cxn>
                <a:cxn ang="0">
                  <a:pos x="234" y="26"/>
                </a:cxn>
                <a:cxn ang="0">
                  <a:pos x="234" y="43"/>
                </a:cxn>
                <a:cxn ang="0">
                  <a:pos x="126" y="511"/>
                </a:cxn>
                <a:cxn ang="0">
                  <a:pos x="108" y="528"/>
                </a:cxn>
                <a:cxn ang="0">
                  <a:pos x="81" y="528"/>
                </a:cxn>
                <a:cxn ang="0">
                  <a:pos x="0" y="528"/>
                </a:cxn>
                <a:cxn ang="0">
                  <a:pos x="9" y="468"/>
                </a:cxn>
                <a:cxn ang="0">
                  <a:pos x="72" y="468"/>
                </a:cxn>
                <a:cxn ang="0">
                  <a:pos x="99" y="460"/>
                </a:cxn>
                <a:cxn ang="0">
                  <a:pos x="117" y="434"/>
                </a:cxn>
                <a:cxn ang="0">
                  <a:pos x="189" y="111"/>
                </a:cxn>
                <a:cxn ang="0">
                  <a:pos x="180" y="85"/>
                </a:cxn>
                <a:cxn ang="0">
                  <a:pos x="162" y="68"/>
                </a:cxn>
                <a:cxn ang="0">
                  <a:pos x="135" y="60"/>
                </a:cxn>
                <a:cxn ang="0">
                  <a:pos x="9" y="60"/>
                </a:cxn>
                <a:cxn ang="0">
                  <a:pos x="18" y="0"/>
                </a:cxn>
              </a:cxnLst>
              <a:rect l="0" t="0" r="r" b="b"/>
              <a:pathLst>
                <a:path w="235" h="529">
                  <a:moveTo>
                    <a:pt x="18" y="0"/>
                  </a:moveTo>
                  <a:lnTo>
                    <a:pt x="207" y="0"/>
                  </a:lnTo>
                  <a:lnTo>
                    <a:pt x="225" y="9"/>
                  </a:lnTo>
                  <a:lnTo>
                    <a:pt x="234" y="26"/>
                  </a:lnTo>
                  <a:lnTo>
                    <a:pt x="234" y="43"/>
                  </a:lnTo>
                  <a:lnTo>
                    <a:pt x="126" y="511"/>
                  </a:lnTo>
                  <a:lnTo>
                    <a:pt x="108" y="528"/>
                  </a:lnTo>
                  <a:lnTo>
                    <a:pt x="81" y="528"/>
                  </a:lnTo>
                  <a:lnTo>
                    <a:pt x="0" y="528"/>
                  </a:lnTo>
                  <a:lnTo>
                    <a:pt x="9" y="468"/>
                  </a:lnTo>
                  <a:lnTo>
                    <a:pt x="72" y="468"/>
                  </a:lnTo>
                  <a:lnTo>
                    <a:pt x="99" y="460"/>
                  </a:lnTo>
                  <a:lnTo>
                    <a:pt x="117" y="434"/>
                  </a:lnTo>
                  <a:lnTo>
                    <a:pt x="189" y="111"/>
                  </a:lnTo>
                  <a:lnTo>
                    <a:pt x="180" y="85"/>
                  </a:lnTo>
                  <a:lnTo>
                    <a:pt x="162" y="68"/>
                  </a:lnTo>
                  <a:lnTo>
                    <a:pt x="135" y="60"/>
                  </a:lnTo>
                  <a:lnTo>
                    <a:pt x="9" y="60"/>
                  </a:lnTo>
                  <a:lnTo>
                    <a:pt x="18" y="0"/>
                  </a:lnTo>
                </a:path>
              </a:pathLst>
            </a:custGeom>
            <a:solidFill>
              <a:schemeClr val="accent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75000"/>
                <a:buFont typeface="Monotype Sorts" pitchFamily="2" charset="2"/>
                <a:buNone/>
                <a:defRPr/>
              </a:pPr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339" y="3629"/>
              <a:ext cx="183" cy="3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6" y="0"/>
                </a:cxn>
                <a:cxn ang="0">
                  <a:pos x="164" y="9"/>
                </a:cxn>
                <a:cxn ang="0">
                  <a:pos x="173" y="17"/>
                </a:cxn>
                <a:cxn ang="0">
                  <a:pos x="182" y="43"/>
                </a:cxn>
                <a:cxn ang="0">
                  <a:pos x="109" y="349"/>
                </a:cxn>
                <a:cxn ang="0">
                  <a:pos x="100" y="366"/>
                </a:cxn>
                <a:cxn ang="0">
                  <a:pos x="82" y="374"/>
                </a:cxn>
                <a:cxn ang="0">
                  <a:pos x="27" y="374"/>
                </a:cxn>
                <a:cxn ang="0">
                  <a:pos x="36" y="315"/>
                </a:cxn>
                <a:cxn ang="0">
                  <a:pos x="55" y="315"/>
                </a:cxn>
                <a:cxn ang="0">
                  <a:pos x="73" y="306"/>
                </a:cxn>
                <a:cxn ang="0">
                  <a:pos x="91" y="289"/>
                </a:cxn>
                <a:cxn ang="0">
                  <a:pos x="137" y="94"/>
                </a:cxn>
                <a:cxn ang="0">
                  <a:pos x="127" y="77"/>
                </a:cxn>
                <a:cxn ang="0">
                  <a:pos x="109" y="60"/>
                </a:cxn>
                <a:cxn ang="0">
                  <a:pos x="0" y="60"/>
                </a:cxn>
                <a:cxn ang="0">
                  <a:pos x="9" y="0"/>
                </a:cxn>
              </a:cxnLst>
              <a:rect l="0" t="0" r="r" b="b"/>
              <a:pathLst>
                <a:path w="183" h="375">
                  <a:moveTo>
                    <a:pt x="9" y="0"/>
                  </a:moveTo>
                  <a:lnTo>
                    <a:pt x="146" y="0"/>
                  </a:lnTo>
                  <a:lnTo>
                    <a:pt x="164" y="9"/>
                  </a:lnTo>
                  <a:lnTo>
                    <a:pt x="173" y="17"/>
                  </a:lnTo>
                  <a:lnTo>
                    <a:pt x="182" y="43"/>
                  </a:lnTo>
                  <a:lnTo>
                    <a:pt x="109" y="349"/>
                  </a:lnTo>
                  <a:lnTo>
                    <a:pt x="100" y="366"/>
                  </a:lnTo>
                  <a:lnTo>
                    <a:pt x="82" y="374"/>
                  </a:lnTo>
                  <a:lnTo>
                    <a:pt x="27" y="374"/>
                  </a:lnTo>
                  <a:lnTo>
                    <a:pt x="36" y="315"/>
                  </a:lnTo>
                  <a:lnTo>
                    <a:pt x="55" y="315"/>
                  </a:lnTo>
                  <a:lnTo>
                    <a:pt x="73" y="306"/>
                  </a:lnTo>
                  <a:lnTo>
                    <a:pt x="91" y="289"/>
                  </a:lnTo>
                  <a:lnTo>
                    <a:pt x="137" y="94"/>
                  </a:lnTo>
                  <a:lnTo>
                    <a:pt x="127" y="77"/>
                  </a:lnTo>
                  <a:lnTo>
                    <a:pt x="109" y="60"/>
                  </a:lnTo>
                  <a:lnTo>
                    <a:pt x="0" y="60"/>
                  </a:lnTo>
                  <a:lnTo>
                    <a:pt x="9" y="0"/>
                  </a:lnTo>
                </a:path>
              </a:pathLst>
            </a:custGeom>
            <a:solidFill>
              <a:schemeClr val="accent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75000"/>
                <a:buFont typeface="Monotype Sorts" pitchFamily="2" charset="2"/>
                <a:buNone/>
                <a:defRPr/>
              </a:pPr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505" y="3552"/>
              <a:ext cx="480" cy="529"/>
            </a:xfrm>
            <a:custGeom>
              <a:avLst/>
              <a:gdLst/>
              <a:ahLst/>
              <a:cxnLst>
                <a:cxn ang="0">
                  <a:pos x="99" y="34"/>
                </a:cxn>
                <a:cxn ang="0">
                  <a:pos x="108" y="17"/>
                </a:cxn>
                <a:cxn ang="0">
                  <a:pos x="127" y="9"/>
                </a:cxn>
                <a:cxn ang="0">
                  <a:pos x="154" y="0"/>
                </a:cxn>
                <a:cxn ang="0">
                  <a:pos x="479" y="0"/>
                </a:cxn>
                <a:cxn ang="0">
                  <a:pos x="461" y="68"/>
                </a:cxn>
                <a:cxn ang="0">
                  <a:pos x="163" y="68"/>
                </a:cxn>
                <a:cxn ang="0">
                  <a:pos x="136" y="77"/>
                </a:cxn>
                <a:cxn ang="0">
                  <a:pos x="127" y="85"/>
                </a:cxn>
                <a:cxn ang="0">
                  <a:pos x="54" y="426"/>
                </a:cxn>
                <a:cxn ang="0">
                  <a:pos x="54" y="451"/>
                </a:cxn>
                <a:cxn ang="0">
                  <a:pos x="72" y="468"/>
                </a:cxn>
                <a:cxn ang="0">
                  <a:pos x="145" y="468"/>
                </a:cxn>
                <a:cxn ang="0">
                  <a:pos x="136" y="528"/>
                </a:cxn>
                <a:cxn ang="0">
                  <a:pos x="27" y="528"/>
                </a:cxn>
                <a:cxn ang="0">
                  <a:pos x="9" y="519"/>
                </a:cxn>
                <a:cxn ang="0">
                  <a:pos x="0" y="502"/>
                </a:cxn>
                <a:cxn ang="0">
                  <a:pos x="0" y="494"/>
                </a:cxn>
                <a:cxn ang="0">
                  <a:pos x="99" y="26"/>
                </a:cxn>
                <a:cxn ang="0">
                  <a:pos x="99" y="34"/>
                </a:cxn>
              </a:cxnLst>
              <a:rect l="0" t="0" r="r" b="b"/>
              <a:pathLst>
                <a:path w="480" h="529">
                  <a:moveTo>
                    <a:pt x="99" y="34"/>
                  </a:moveTo>
                  <a:lnTo>
                    <a:pt x="108" y="17"/>
                  </a:lnTo>
                  <a:lnTo>
                    <a:pt x="127" y="9"/>
                  </a:lnTo>
                  <a:lnTo>
                    <a:pt x="154" y="0"/>
                  </a:lnTo>
                  <a:lnTo>
                    <a:pt x="479" y="0"/>
                  </a:lnTo>
                  <a:lnTo>
                    <a:pt x="461" y="68"/>
                  </a:lnTo>
                  <a:lnTo>
                    <a:pt x="163" y="68"/>
                  </a:lnTo>
                  <a:lnTo>
                    <a:pt x="136" y="77"/>
                  </a:lnTo>
                  <a:lnTo>
                    <a:pt x="127" y="85"/>
                  </a:lnTo>
                  <a:lnTo>
                    <a:pt x="54" y="426"/>
                  </a:lnTo>
                  <a:lnTo>
                    <a:pt x="54" y="451"/>
                  </a:lnTo>
                  <a:lnTo>
                    <a:pt x="72" y="468"/>
                  </a:lnTo>
                  <a:lnTo>
                    <a:pt x="145" y="468"/>
                  </a:lnTo>
                  <a:lnTo>
                    <a:pt x="136" y="528"/>
                  </a:lnTo>
                  <a:lnTo>
                    <a:pt x="27" y="528"/>
                  </a:lnTo>
                  <a:lnTo>
                    <a:pt x="9" y="519"/>
                  </a:lnTo>
                  <a:lnTo>
                    <a:pt x="0" y="502"/>
                  </a:lnTo>
                  <a:lnTo>
                    <a:pt x="0" y="494"/>
                  </a:lnTo>
                  <a:lnTo>
                    <a:pt x="99" y="26"/>
                  </a:lnTo>
                  <a:lnTo>
                    <a:pt x="99" y="34"/>
                  </a:lnTo>
                </a:path>
              </a:pathLst>
            </a:custGeom>
            <a:solidFill>
              <a:schemeClr val="accent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75000"/>
                <a:buFont typeface="Monotype Sorts" pitchFamily="2" charset="2"/>
                <a:buNone/>
                <a:defRPr/>
              </a:pPr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577" y="3630"/>
              <a:ext cx="386" cy="384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385" y="0"/>
                </a:cxn>
                <a:cxn ang="0">
                  <a:pos x="367" y="60"/>
                </a:cxn>
                <a:cxn ang="0">
                  <a:pos x="125" y="60"/>
                </a:cxn>
                <a:cxn ang="0">
                  <a:pos x="107" y="68"/>
                </a:cxn>
                <a:cxn ang="0">
                  <a:pos x="90" y="85"/>
                </a:cxn>
                <a:cxn ang="0">
                  <a:pos x="54" y="272"/>
                </a:cxn>
                <a:cxn ang="0">
                  <a:pos x="63" y="298"/>
                </a:cxn>
                <a:cxn ang="0">
                  <a:pos x="81" y="306"/>
                </a:cxn>
                <a:cxn ang="0">
                  <a:pos x="90" y="306"/>
                </a:cxn>
                <a:cxn ang="0">
                  <a:pos x="72" y="383"/>
                </a:cxn>
                <a:cxn ang="0">
                  <a:pos x="18" y="383"/>
                </a:cxn>
                <a:cxn ang="0">
                  <a:pos x="0" y="366"/>
                </a:cxn>
                <a:cxn ang="0">
                  <a:pos x="0" y="340"/>
                </a:cxn>
                <a:cxn ang="0">
                  <a:pos x="63" y="34"/>
                </a:cxn>
                <a:cxn ang="0">
                  <a:pos x="72" y="9"/>
                </a:cxn>
                <a:cxn ang="0">
                  <a:pos x="90" y="0"/>
                </a:cxn>
              </a:cxnLst>
              <a:rect l="0" t="0" r="r" b="b"/>
              <a:pathLst>
                <a:path w="386" h="384">
                  <a:moveTo>
                    <a:pt x="90" y="0"/>
                  </a:moveTo>
                  <a:lnTo>
                    <a:pt x="385" y="0"/>
                  </a:lnTo>
                  <a:lnTo>
                    <a:pt x="367" y="60"/>
                  </a:lnTo>
                  <a:lnTo>
                    <a:pt x="125" y="60"/>
                  </a:lnTo>
                  <a:lnTo>
                    <a:pt x="107" y="68"/>
                  </a:lnTo>
                  <a:lnTo>
                    <a:pt x="90" y="85"/>
                  </a:lnTo>
                  <a:lnTo>
                    <a:pt x="54" y="272"/>
                  </a:lnTo>
                  <a:lnTo>
                    <a:pt x="63" y="298"/>
                  </a:lnTo>
                  <a:lnTo>
                    <a:pt x="81" y="306"/>
                  </a:lnTo>
                  <a:lnTo>
                    <a:pt x="90" y="306"/>
                  </a:lnTo>
                  <a:lnTo>
                    <a:pt x="72" y="383"/>
                  </a:lnTo>
                  <a:lnTo>
                    <a:pt x="18" y="383"/>
                  </a:lnTo>
                  <a:lnTo>
                    <a:pt x="0" y="366"/>
                  </a:lnTo>
                  <a:lnTo>
                    <a:pt x="0" y="340"/>
                  </a:lnTo>
                  <a:lnTo>
                    <a:pt x="63" y="34"/>
                  </a:lnTo>
                  <a:lnTo>
                    <a:pt x="72" y="9"/>
                  </a:lnTo>
                  <a:lnTo>
                    <a:pt x="90" y="0"/>
                  </a:lnTo>
                </a:path>
              </a:pathLst>
            </a:custGeom>
            <a:solidFill>
              <a:schemeClr val="accent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75000"/>
                <a:buFont typeface="Monotype Sorts" pitchFamily="2" charset="2"/>
                <a:buNone/>
                <a:defRPr/>
              </a:pPr>
              <a:endParaRPr lang="en-US"/>
            </a:p>
          </p:txBody>
        </p:sp>
      </p:grp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104900" y="6324600"/>
            <a:ext cx="39909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i="1">
                <a:solidFill>
                  <a:schemeClr val="accent1"/>
                </a:solidFill>
              </a:rPr>
              <a:t>Oregon Department of Transportation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/>
        <a:buChar char="u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Char char="•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Char char="–"/>
        <a:defRPr sz="28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2000"/>
        <a:buFont typeface="Monotype Sorts"/>
        <a:buChar char="F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0100" y="3276600"/>
            <a:ext cx="8743950" cy="1470025"/>
          </a:xfrm>
        </p:spPr>
        <p:txBody>
          <a:bodyPr/>
          <a:lstStyle/>
          <a:p>
            <a:pPr algn="ctr"/>
            <a:r>
              <a:rPr lang="en-US" sz="3600" smtClean="0">
                <a:solidFill>
                  <a:srgbClr val="FF3300"/>
                </a:solidFill>
              </a:rPr>
              <a:t/>
            </a:r>
            <a:br>
              <a:rPr lang="en-US" sz="3600" smtClean="0">
                <a:solidFill>
                  <a:srgbClr val="FF3300"/>
                </a:solidFill>
              </a:rPr>
            </a:br>
            <a:r>
              <a:rPr lang="en-US" smtClean="0">
                <a:solidFill>
                  <a:schemeClr val="tx1"/>
                </a:solidFill>
              </a:rPr>
              <a:t>OREGON DOT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mtClean="0">
                <a:solidFill>
                  <a:schemeClr val="tx1"/>
                </a:solidFill>
              </a:rPr>
              <a:t>STATUS OF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mtClean="0">
                <a:solidFill>
                  <a:schemeClr val="tx1"/>
                </a:solidFill>
              </a:rPr>
              <a:t>PROFILER CERTIFICATION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mtClean="0">
                <a:solidFill>
                  <a:schemeClr val="tx1"/>
                </a:solidFill>
              </a:rPr>
              <a:t>PROGRAM &amp; CONTRACT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mtClean="0">
                <a:solidFill>
                  <a:schemeClr val="tx1"/>
                </a:solidFill>
              </a:rPr>
              <a:t>SPECIFICATIONS</a:t>
            </a:r>
          </a:p>
        </p:txBody>
      </p:sp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5143500" y="5791200"/>
            <a:ext cx="4876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6600"/>
                </a:solidFill>
              </a:rPr>
              <a:t>Mike Stennett, PE 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FF6600"/>
                </a:solidFill>
              </a:rPr>
              <a:t>Assistant Pavement Materials Engineer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2828925" y="381000"/>
            <a:ext cx="4457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RPUG 2012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title"/>
          </p:nvPr>
        </p:nvSpPr>
        <p:spPr>
          <a:xfrm>
            <a:off x="342900" y="228600"/>
            <a:ext cx="9525000" cy="609600"/>
          </a:xfrm>
        </p:spPr>
        <p:txBody>
          <a:bodyPr/>
          <a:lstStyle/>
          <a:p>
            <a:pPr algn="ctr"/>
            <a:r>
              <a:rPr lang="en-US" sz="3600" smtClean="0">
                <a:solidFill>
                  <a:srgbClr val="FFFF00"/>
                </a:solidFill>
              </a:rPr>
              <a:t>Timeline</a:t>
            </a:r>
          </a:p>
        </p:txBody>
      </p:sp>
      <p:sp>
        <p:nvSpPr>
          <p:cNvPr id="1638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76300" y="1600200"/>
            <a:ext cx="8915400" cy="4114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2010 - First IRI Specifications on Contracts by Contract Change Order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2011 – Interstate Smoothness Specifications IRI only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2012 - Goal - only IRI specification to be used for Smoothness on HMAC with a Schedule 1 &amp; Schedule 2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2013 - Spec Revisions, Possibly Bonus Schedule 3 or % Improvement</a:t>
            </a:r>
          </a:p>
          <a:p>
            <a:pPr>
              <a:lnSpc>
                <a:spcPct val="90000"/>
              </a:lnSpc>
            </a:pPr>
            <a:endParaRPr lang="en-US" sz="32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Resize of Pict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0287000" cy="685165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04900" y="304800"/>
            <a:ext cx="7772400" cy="1104900"/>
          </a:xfrm>
        </p:spPr>
        <p:txBody>
          <a:bodyPr lIns="91440" tIns="45720" rIns="91440" bIns="45720" anchor="ctr"/>
          <a:lstStyle/>
          <a:p>
            <a:r>
              <a:rPr lang="en-US" smtClean="0">
                <a:solidFill>
                  <a:srgbClr val="0066FF"/>
                </a:solidFill>
              </a:rPr>
              <a:t>Profiler Certification Program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181100" y="6400800"/>
            <a:ext cx="7715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Certification Site – Frontage Road off of I-5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942975" y="1981200"/>
            <a:ext cx="805815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Modified Version of AASHTO R 56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ICC SurPRO 3500 Reference Profiler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Certification Site Left Wheelpath IRI ~70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Certification Site Right Wheelpath IRI ~90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ProVAL Profiler Certification Module</a:t>
            </a:r>
            <a:r>
              <a:rPr lang="en-US" sz="24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3257550" y="1143000"/>
            <a:ext cx="2914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5050"/>
                </a:solidFill>
              </a:rPr>
              <a:t>ODOT TM 769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3314700" y="990600"/>
            <a:ext cx="3886200" cy="457200"/>
          </a:xfrm>
        </p:spPr>
        <p:txBody>
          <a:bodyPr/>
          <a:lstStyle/>
          <a:p>
            <a:r>
              <a:rPr lang="en-US" sz="2400" smtClean="0"/>
              <a:t>&amp; SPECIFICATIONS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304800"/>
            <a:ext cx="9258300" cy="685800"/>
          </a:xfrm>
        </p:spPr>
        <p:txBody>
          <a:bodyPr/>
          <a:lstStyle/>
          <a:p>
            <a:pPr algn="ctr">
              <a:lnSpc>
                <a:spcPct val="80000"/>
              </a:lnSpc>
              <a:buFont typeface="Monotype Sorts"/>
              <a:buNone/>
            </a:pPr>
            <a:r>
              <a:rPr lang="en-US" sz="2400" smtClean="0">
                <a:solidFill>
                  <a:srgbClr val="FFFF00"/>
                </a:solidFill>
              </a:rPr>
              <a:t>DETERMINING THE INTERNATIONAL ROUGHNESS INDEX WITH AN INERTIAL LASER PROFILER - </a:t>
            </a:r>
            <a:r>
              <a:rPr lang="en-US" sz="1400" smtClean="0">
                <a:solidFill>
                  <a:srgbClr val="FF5050"/>
                </a:solidFill>
              </a:rPr>
              <a:t>ODOT TM 772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723900" y="1600200"/>
            <a:ext cx="9258300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Calibration Checks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Auto-triggers Required – Start, Stop &amp; Between 	excluded areas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Measure Right and Left Wheelpaths – MRI for 	Incentive/Disincentive, Fixed Interval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Localized Roughness Eval on each Wheelpath – 	140 	in/mile max – Locate Source with 12’ 	Straightedge.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 descr="Pictur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32188"/>
            <a:ext cx="10287000" cy="3325812"/>
          </a:xfrm>
          <a:prstGeom prst="rect">
            <a:avLst/>
          </a:prstGeom>
          <a:noFill/>
        </p:spPr>
      </p:pic>
      <p:pic>
        <p:nvPicPr>
          <p:cNvPr id="19464" name="Picture 8" descr="Picture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3505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1125538" y="266700"/>
            <a:ext cx="7772400" cy="723900"/>
          </a:xfrm>
        </p:spPr>
        <p:txBody>
          <a:bodyPr/>
          <a:lstStyle/>
          <a:p>
            <a:pPr algn="ctr"/>
            <a:r>
              <a:rPr lang="en-US" sz="4400" smtClean="0"/>
              <a:t>Issues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43100" y="2667000"/>
            <a:ext cx="6629400" cy="21336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mtClean="0"/>
              <a:t>Bounce Test</a:t>
            </a:r>
          </a:p>
          <a:p>
            <a:pPr>
              <a:buFont typeface="Wingdings" pitchFamily="2" charset="2"/>
              <a:buChar char="§"/>
            </a:pPr>
            <a:r>
              <a:rPr lang="en-US" smtClean="0"/>
              <a:t>Lasers Flipped</a:t>
            </a:r>
          </a:p>
          <a:p>
            <a:pPr>
              <a:buFont typeface="Wingdings" pitchFamily="2" charset="2"/>
              <a:buChar char="§"/>
            </a:pPr>
            <a:r>
              <a:rPr lang="en-US" smtClean="0"/>
              <a:t>No funds for Certification Site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3543300" y="1295400"/>
            <a:ext cx="2819400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342900" indent="-342900" algn="ctr" eaLnBrk="0" hangingPunct="0">
              <a:spcBef>
                <a:spcPct val="50000"/>
              </a:spcBef>
              <a:buClr>
                <a:schemeClr val="accent1"/>
              </a:buClr>
              <a:buSzPct val="75000"/>
              <a:buFont typeface="Monotype Sorts"/>
              <a:buNone/>
            </a:pPr>
            <a:r>
              <a:rPr lang="en-US">
                <a:solidFill>
                  <a:srgbClr val="FF6600"/>
                </a:solidFill>
              </a:rPr>
              <a:t>Certification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1125538" y="266700"/>
            <a:ext cx="7772400" cy="723900"/>
          </a:xfrm>
        </p:spPr>
        <p:txBody>
          <a:bodyPr/>
          <a:lstStyle/>
          <a:p>
            <a:pPr algn="ctr"/>
            <a:r>
              <a:rPr lang="en-US" sz="4400" smtClean="0"/>
              <a:t>Issues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24100" y="2209800"/>
            <a:ext cx="6019800" cy="3200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How to deal with Ramps &amp; Auxiliary Lanes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Remove and Replace Language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smtClean="0"/>
              <a:t>Establishment of Incentive/Disincentive Scales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543300" y="1295400"/>
            <a:ext cx="2819400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342900" indent="-342900" algn="ctr" eaLnBrk="0" hangingPunct="0">
              <a:spcBef>
                <a:spcPct val="50000"/>
              </a:spcBef>
              <a:buClr>
                <a:schemeClr val="accent1"/>
              </a:buClr>
              <a:buSzPct val="75000"/>
              <a:buFont typeface="Monotype Sorts"/>
              <a:buNone/>
            </a:pPr>
            <a:r>
              <a:rPr lang="en-US">
                <a:solidFill>
                  <a:srgbClr val="FF6600"/>
                </a:solidFill>
              </a:rPr>
              <a:t>Specs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debars.ppt">
  <a:themeElements>
    <a:clrScheme name="">
      <a:dk1>
        <a:srgbClr val="00279F"/>
      </a:dk1>
      <a:lt1>
        <a:srgbClr val="FFFFFF"/>
      </a:lt1>
      <a:dk2>
        <a:srgbClr val="0000FF"/>
      </a:dk2>
      <a:lt2>
        <a:srgbClr val="FFFF00"/>
      </a:lt2>
      <a:accent1>
        <a:srgbClr val="DC0000"/>
      </a:accent1>
      <a:accent2>
        <a:srgbClr val="DC0081"/>
      </a:accent2>
      <a:accent3>
        <a:srgbClr val="AAAAFF"/>
      </a:accent3>
      <a:accent4>
        <a:srgbClr val="DADADA"/>
      </a:accent4>
      <a:accent5>
        <a:srgbClr val="EBAAAA"/>
      </a:accent5>
      <a:accent6>
        <a:srgbClr val="C70074"/>
      </a:accent6>
      <a:hlink>
        <a:srgbClr val="FF0000"/>
      </a:hlink>
      <a:folHlink>
        <a:srgbClr val="CF0E30"/>
      </a:folHlink>
    </a:clrScheme>
    <a:fontScheme name="sidebars.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75000"/>
          <a:buFont typeface="Monotype Sorts" pitchFamily="2" charset="2"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75000"/>
          <a:buFont typeface="Monotype Sorts" pitchFamily="2" charset="2"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idebar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bar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bar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bar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bar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bar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bar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10187560</TotalTime>
  <Pages>1</Pages>
  <Words>177</Words>
  <Application>Microsoft Office PowerPoint</Application>
  <PresentationFormat>35mm Slides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Monotype Sorts</vt:lpstr>
      <vt:lpstr>Times New Roman</vt:lpstr>
      <vt:lpstr>Wingdings</vt:lpstr>
      <vt:lpstr>sidebars.ppt</vt:lpstr>
      <vt:lpstr> OREGON DOT STATUS OF PROFILER CERTIFICATION PROGRAM &amp; CONTRACT SPECIFICATIONS</vt:lpstr>
      <vt:lpstr>Timeline</vt:lpstr>
      <vt:lpstr>Profiler Certification Program</vt:lpstr>
      <vt:lpstr>&amp; SPECIFICATIONS</vt:lpstr>
      <vt:lpstr>Slide 5</vt:lpstr>
      <vt:lpstr>Issues</vt:lpstr>
      <vt:lpstr>Issues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Text </dc:title>
  <dc:subject>suggested master template</dc:subject>
  <dc:creator>ODOT:PET:MEM</dc:creator>
  <cp:keywords>Flying T</cp:keywords>
  <dc:description>Wait 'til I have my hardhat on to start throing cabbages!</dc:description>
  <cp:lastModifiedBy>hwye22a</cp:lastModifiedBy>
  <cp:revision>106</cp:revision>
  <cp:lastPrinted>2001-03-29T21:27:22Z</cp:lastPrinted>
  <dcterms:created xsi:type="dcterms:W3CDTF">1995-09-01T08:42:40Z</dcterms:created>
  <dcterms:modified xsi:type="dcterms:W3CDTF">2012-09-14T15:03:44Z</dcterms:modified>
</cp:coreProperties>
</file>